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9"/>
  </p:notesMasterIdLst>
  <p:handoutMasterIdLst>
    <p:handoutMasterId r:id="rId100"/>
  </p:handoutMasterIdLst>
  <p:sldIdLst>
    <p:sldId id="1503" r:id="rId2"/>
    <p:sldId id="939" r:id="rId3"/>
    <p:sldId id="1358" r:id="rId4"/>
    <p:sldId id="1335" r:id="rId5"/>
    <p:sldId id="1224" r:id="rId6"/>
    <p:sldId id="1507" r:id="rId7"/>
    <p:sldId id="1477" r:id="rId8"/>
    <p:sldId id="1476" r:id="rId9"/>
    <p:sldId id="1229" r:id="rId10"/>
    <p:sldId id="1484" r:id="rId11"/>
    <p:sldId id="1485" r:id="rId12"/>
    <p:sldId id="1486" r:id="rId13"/>
    <p:sldId id="1487" r:id="rId14"/>
    <p:sldId id="1285" r:id="rId15"/>
    <p:sldId id="1342" r:id="rId16"/>
    <p:sldId id="1230" r:id="rId17"/>
    <p:sldId id="1344" r:id="rId18"/>
    <p:sldId id="1231" r:id="rId19"/>
    <p:sldId id="1337" r:id="rId20"/>
    <p:sldId id="1354" r:id="rId21"/>
    <p:sldId id="1437" r:id="rId22"/>
    <p:sldId id="1404" r:id="rId23"/>
    <p:sldId id="1407" r:id="rId24"/>
    <p:sldId id="1409" r:id="rId25"/>
    <p:sldId id="1411" r:id="rId26"/>
    <p:sldId id="1410" r:id="rId27"/>
    <p:sldId id="1440" r:id="rId28"/>
    <p:sldId id="1444" r:id="rId29"/>
    <p:sldId id="1445" r:id="rId30"/>
    <p:sldId id="1397" r:id="rId31"/>
    <p:sldId id="1398" r:id="rId32"/>
    <p:sldId id="1399" r:id="rId33"/>
    <p:sldId id="1396" r:id="rId34"/>
    <p:sldId id="1400" r:id="rId35"/>
    <p:sldId id="1009" r:id="rId36"/>
    <p:sldId id="1284" r:id="rId37"/>
    <p:sldId id="1212" r:id="rId38"/>
    <p:sldId id="1241" r:id="rId39"/>
    <p:sldId id="1499" r:id="rId40"/>
    <p:sldId id="1500" r:id="rId41"/>
    <p:sldId id="1242" r:id="rId42"/>
    <p:sldId id="1497" r:id="rId43"/>
    <p:sldId id="1498" r:id="rId44"/>
    <p:sldId id="1205" r:id="rId45"/>
    <p:sldId id="1339" r:id="rId46"/>
    <p:sldId id="1341" r:id="rId47"/>
    <p:sldId id="1356" r:id="rId48"/>
    <p:sldId id="1272" r:id="rId49"/>
    <p:sldId id="1470" r:id="rId50"/>
    <p:sldId id="1501" r:id="rId51"/>
    <p:sldId id="1502" r:id="rId52"/>
    <p:sldId id="1469" r:id="rId53"/>
    <p:sldId id="1474" r:id="rId54"/>
    <p:sldId id="1492" r:id="rId55"/>
    <p:sldId id="1402" r:id="rId56"/>
    <p:sldId id="1314" r:id="rId57"/>
    <p:sldId id="1750" r:id="rId58"/>
    <p:sldId id="1316" r:id="rId59"/>
    <p:sldId id="1384" r:id="rId60"/>
    <p:sldId id="1324" r:id="rId61"/>
    <p:sldId id="1385" r:id="rId62"/>
    <p:sldId id="1386" r:id="rId63"/>
    <p:sldId id="1325" r:id="rId64"/>
    <p:sldId id="1390" r:id="rId65"/>
    <p:sldId id="1391" r:id="rId66"/>
    <p:sldId id="1392" r:id="rId67"/>
    <p:sldId id="1393" r:id="rId68"/>
    <p:sldId id="1394" r:id="rId69"/>
    <p:sldId id="1753" r:id="rId70"/>
    <p:sldId id="1754" r:id="rId71"/>
    <p:sldId id="1333" r:id="rId72"/>
    <p:sldId id="1360" r:id="rId73"/>
    <p:sldId id="1752" r:id="rId74"/>
    <p:sldId id="1751" r:id="rId75"/>
    <p:sldId id="1481" r:id="rId76"/>
    <p:sldId id="1380" r:id="rId77"/>
    <p:sldId id="1381" r:id="rId78"/>
    <p:sldId id="1504" r:id="rId79"/>
    <p:sldId id="1362" r:id="rId80"/>
    <p:sldId id="1430" r:id="rId81"/>
    <p:sldId id="1368" r:id="rId82"/>
    <p:sldId id="1367" r:id="rId83"/>
    <p:sldId id="1288" r:id="rId84"/>
    <p:sldId id="1464" r:id="rId85"/>
    <p:sldId id="1436" r:id="rId86"/>
    <p:sldId id="1365" r:id="rId87"/>
    <p:sldId id="1465" r:id="rId88"/>
    <p:sldId id="1466" r:id="rId89"/>
    <p:sldId id="1467" r:id="rId90"/>
    <p:sldId id="1468" r:id="rId91"/>
    <p:sldId id="1374" r:id="rId92"/>
    <p:sldId id="1375" r:id="rId93"/>
    <p:sldId id="1377" r:id="rId94"/>
    <p:sldId id="1383" r:id="rId95"/>
    <p:sldId id="1378" r:id="rId96"/>
    <p:sldId id="1382" r:id="rId97"/>
    <p:sldId id="1270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358"/>
            <p14:sldId id="1335"/>
            <p14:sldId id="1224"/>
            <p14:sldId id="1507"/>
            <p14:sldId id="1477"/>
            <p14:sldId id="1476"/>
            <p14:sldId id="1229"/>
            <p14:sldId id="1484"/>
            <p14:sldId id="1485"/>
            <p14:sldId id="1486"/>
            <p14:sldId id="1487"/>
            <p14:sldId id="1285"/>
            <p14:sldId id="1342"/>
            <p14:sldId id="1230"/>
            <p14:sldId id="1344"/>
            <p14:sldId id="1231"/>
            <p14:sldId id="1337"/>
            <p14:sldId id="1354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397"/>
            <p14:sldId id="1398"/>
            <p14:sldId id="1399"/>
            <p14:sldId id="1396"/>
            <p14:sldId id="1400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339"/>
            <p14:sldId id="1341"/>
            <p14:sldId id="1356"/>
            <p14:sldId id="1272"/>
            <p14:sldId id="1470"/>
            <p14:sldId id="1501"/>
            <p14:sldId id="1502"/>
            <p14:sldId id="1469"/>
            <p14:sldId id="1474"/>
            <p14:sldId id="1492"/>
            <p14:sldId id="1402"/>
            <p14:sldId id="1314"/>
            <p14:sldId id="1750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753"/>
            <p14:sldId id="1754"/>
            <p14:sldId id="1333"/>
            <p14:sldId id="1360"/>
            <p14:sldId id="1752"/>
            <p14:sldId id="1751"/>
            <p14:sldId id="1481"/>
            <p14:sldId id="1380"/>
            <p14:sldId id="1381"/>
            <p14:sldId id="1504"/>
            <p14:sldId id="1362"/>
            <p14:sldId id="1430"/>
            <p14:sldId id="1368"/>
            <p14:sldId id="1367"/>
            <p14:sldId id="1288"/>
            <p14:sldId id="1464"/>
            <p14:sldId id="1436"/>
            <p14:sldId id="1365"/>
            <p14:sldId id="1465"/>
            <p14:sldId id="1466"/>
            <p14:sldId id="1467"/>
            <p14:sldId id="1468"/>
            <p14:sldId id="1374"/>
            <p14:sldId id="1375"/>
            <p14:sldId id="1377"/>
            <p14:sldId id="1383"/>
            <p14:sldId id="1378"/>
            <p14:sldId id="138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1778B8"/>
    <a:srgbClr val="36544F"/>
    <a:srgbClr val="5AB88F"/>
    <a:srgbClr val="D4EBE9"/>
    <a:srgbClr val="B04432"/>
    <a:srgbClr val="B58900"/>
    <a:srgbClr val="9E60B8"/>
    <a:srgbClr val="0DC2F7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05"/>
    <p:restoredTop sz="96911" autoAdjust="0"/>
  </p:normalViewPr>
  <p:slideViewPr>
    <p:cSldViewPr snapToGrid="0" snapToObjects="1">
      <p:cViewPr>
        <p:scale>
          <a:sx n="280" d="100"/>
          <a:sy n="280" d="100"/>
        </p:scale>
        <p:origin x="768" y="14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18.03.24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18.03.24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3/18/24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draußen, Wolke, Schiff, Wasser enthält.&#10;&#10;Automatisch generierte Beschreibung">
            <a:extLst>
              <a:ext uri="{FF2B5EF4-FFF2-40B4-BE49-F238E27FC236}">
                <a16:creationId xmlns:a16="http://schemas.microsoft.com/office/drawing/2014/main" id="{4B84280D-2046-8718-8695-C88C43E7B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46" t="1981" r="946" b="13753"/>
          <a:stretch/>
        </p:blipFill>
        <p:spPr>
          <a:xfrm>
            <a:off x="-201948" y="-118279"/>
            <a:ext cx="9354317" cy="526071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-95534" y="-118280"/>
            <a:ext cx="9266999" cy="4668052"/>
          </a:xfrm>
          <a:prstGeom prst="rect">
            <a:avLst/>
          </a:prstGeom>
          <a:solidFill>
            <a:srgbClr val="D4EBE9">
              <a:alpha val="298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268406" y="2084815"/>
            <a:ext cx="4426459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Abschied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Oose</a:t>
            </a:r>
            <a:r>
              <a:rPr lang="de-DE" sz="1050" spc="60" dirty="0">
                <a:solidFill>
                  <a:srgbClr val="D4EBE9"/>
                </a:solidFill>
              </a:rPr>
              <a:t> </a:t>
            </a:r>
            <a:r>
              <a:rPr lang="de-DE" sz="1050" spc="60" dirty="0" err="1">
                <a:solidFill>
                  <a:srgbClr val="D4EBE9"/>
                </a:solidFill>
              </a:rPr>
              <a:t>events</a:t>
            </a:r>
            <a:r>
              <a:rPr lang="de-DE" sz="1050" spc="60" dirty="0">
                <a:solidFill>
                  <a:srgbClr val="D4EBE9"/>
                </a:solidFill>
              </a:rPr>
              <a:t> | Hamburg, 19. März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5393" y="182924"/>
            <a:ext cx="2501921" cy="769442"/>
            <a:chOff x="12484424" y="2415330"/>
            <a:chExt cx="2501921" cy="76944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bg1">
                <a:lumMod val="65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bg1">
                <a:lumMod val="65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52320F38-DF02-D5ED-DBFD-05022E115634}"/>
              </a:ext>
            </a:extLst>
          </p:cNvPr>
          <p:cNvSpPr/>
          <p:nvPr/>
        </p:nvSpPr>
        <p:spPr>
          <a:xfrm>
            <a:off x="5095164" y="219235"/>
            <a:ext cx="3912216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/oose24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CCBACD-5803-3C1B-A0A7-11433E522956}"/>
              </a:ext>
            </a:extLst>
          </p:cNvPr>
          <p:cNvSpPr txBox="1"/>
          <p:nvPr/>
        </p:nvSpPr>
        <p:spPr>
          <a:xfrm>
            <a:off x="2051713" y="901467"/>
            <a:ext cx="71006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ln w="19050"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8800" dirty="0">
              <a:ln w="19050">
                <a:solidFill>
                  <a:srgbClr val="36544F"/>
                </a:solidFill>
              </a:ln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4DECC5-879C-FE73-881A-4E0948AD4E26}"/>
              </a:ext>
            </a:extLst>
          </p:cNvPr>
          <p:cNvSpPr txBox="1"/>
          <p:nvPr/>
        </p:nvSpPr>
        <p:spPr>
          <a:xfrm>
            <a:off x="8372" y="3301325"/>
            <a:ext cx="914399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0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r>
              <a:rPr lang="de-DE" sz="50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BF2EEEF-EC98-0585-30F6-077A46B1A243}"/>
              </a:ext>
            </a:extLst>
          </p:cNvPr>
          <p:cNvSpPr txBox="1"/>
          <p:nvPr/>
        </p:nvSpPr>
        <p:spPr>
          <a:xfrm>
            <a:off x="1202211" y="2795483"/>
            <a:ext cx="4688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von der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05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19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5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2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67F1D95-F6FE-3B54-2E25-5C3E6EA70769}"/>
              </a:ext>
            </a:extLst>
          </p:cNvPr>
          <p:cNvSpPr/>
          <p:nvPr/>
        </p:nvSpPr>
        <p:spPr>
          <a:xfrm>
            <a:off x="996982" y="2891815"/>
            <a:ext cx="2980658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Beispiel-Anwendung ist serverseitig vorgerendert!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nicht trivial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Anbindung an Server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Debugging / Testen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Sicherstellen, dass Code auf Server + Client funktioniert</a:t>
            </a:r>
          </a:p>
        </p:txBody>
      </p:sp>
    </p:spTree>
    <p:extLst>
      <p:ext uri="{BB962C8B-B14F-4D97-AF65-F5344CB8AC3E}">
        <p14:creationId xmlns:p14="http://schemas.microsoft.com/office/powerpoint/2010/main" val="27734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das </a:t>
            </a:r>
            <a:r>
              <a:rPr lang="de-DE" b="1" dirty="0">
                <a:solidFill>
                  <a:srgbClr val="FB8E20"/>
                </a:solidFill>
                <a:latin typeface="Montserrat" pitchFamily="2" charset="77"/>
              </a:rPr>
              <a:t>Gefühl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einer langsamen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51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-Teams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unterstützt noch keine RSC, hat aber ähnliche Features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875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marL="342900" lvl="1" indent="0">
              <a:buNone/>
            </a:pPr>
            <a:r>
              <a:rPr lang="de-DE" dirty="0"/>
              <a:t>Wie bisher:</a:t>
            </a:r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"</a:t>
            </a:r>
            <a:r>
              <a:rPr lang="de-DE" sz="1000" b="1" dirty="0" err="1">
                <a:solidFill>
                  <a:srgbClr val="36544F"/>
                </a:solidFill>
              </a:rPr>
              <a:t>LandingPage</a:t>
            </a:r>
            <a:r>
              <a:rPr lang="de-DE" sz="1000" b="1" dirty="0">
                <a:solidFill>
                  <a:srgbClr val="36544F"/>
                </a:solidFill>
              </a:rPr>
              <a:t>" 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 dem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im Browser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Viel Bier 😋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18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500" dirty="0"/>
              <a:t>Idee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sz="2500" b="0" i="1" dirty="0">
                <a:solidFill>
                  <a:srgbClr val="36544F"/>
                </a:solidFill>
              </a:rPr>
              <a:t> in der Komponente </a:t>
            </a:r>
            <a:r>
              <a:rPr lang="de-DE" sz="2500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sz="25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500" b="0" dirty="0">
                <a:solidFill>
                  <a:srgbClr val="36544F"/>
                </a:solidFill>
              </a:rPr>
              <a:t>👉 Server-Komponenten können dazu </a:t>
            </a:r>
            <a:r>
              <a:rPr lang="de-DE" sz="2500" b="0" u="sng" dirty="0">
                <a:solidFill>
                  <a:srgbClr val="36544F"/>
                </a:solidFill>
              </a:rPr>
              <a:t>asynchron</a:t>
            </a:r>
            <a:r>
              <a:rPr lang="de-DE" sz="2500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69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aus material/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</a:t>
            </a:r>
            <a:r>
              <a:rPr lang="de-DE" sz="1000" b="1" dirty="0" err="1">
                <a:solidFill>
                  <a:srgbClr val="36544F"/>
                </a:solidFill>
              </a:rPr>
              <a:t>page.txt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3b: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42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-Komponente erweitern s. </a:t>
            </a:r>
            <a:r>
              <a:rPr lang="de-DE" sz="1000" b="1" dirty="0" err="1">
                <a:solidFill>
                  <a:srgbClr val="36544F"/>
                </a:solidFill>
              </a:rPr>
              <a:t>Todos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um </a:t>
            </a:r>
            <a:r>
              <a:rPr lang="de-DE" sz="1000" b="1" dirty="0" err="1">
                <a:solidFill>
                  <a:srgbClr val="36544F"/>
                </a:solidFill>
              </a:rPr>
              <a:t>WhereToBuy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Ändern der Sortierung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BC67A-3B01-515B-2B94-4056E97B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80" y="122905"/>
            <a:ext cx="5331239" cy="43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35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462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z.B. Event-Handler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00970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() =&gt; { ... }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b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Order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8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1475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BeerListPage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loadBeers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// ...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344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3085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b="1" dirty="0">
              <a:solidFill>
                <a:srgbClr val="36544F"/>
              </a:solidFill>
            </a:endParaRPr>
          </a:p>
          <a:p>
            <a:r>
              <a:rPr lang="de-DE" sz="1151" b="1" dirty="0">
                <a:solidFill>
                  <a:srgbClr val="36544F"/>
                </a:solidFill>
              </a:rPr>
              <a:t>- </a:t>
            </a:r>
            <a:r>
              <a:rPr lang="de-DE" sz="1151" b="1" dirty="0" err="1">
                <a:solidFill>
                  <a:srgbClr val="36544F"/>
                </a:solidFill>
              </a:rPr>
              <a:t>button</a:t>
            </a:r>
            <a:r>
              <a:rPr lang="de-DE" sz="1151" b="1" dirty="0">
                <a:solidFill>
                  <a:srgbClr val="36544F"/>
                </a:solidFill>
              </a:rPr>
              <a:t> mit </a:t>
            </a:r>
            <a:r>
              <a:rPr lang="de-DE" sz="1151" b="1" dirty="0" err="1">
                <a:solidFill>
                  <a:srgbClr val="36544F"/>
                </a:solidFill>
              </a:rPr>
              <a:t>onClick</a:t>
            </a:r>
            <a:r>
              <a:rPr lang="de-DE" sz="1151" b="1" dirty="0">
                <a:solidFill>
                  <a:srgbClr val="36544F"/>
                </a:solidFill>
              </a:rPr>
              <a:t> in </a:t>
            </a:r>
            <a:r>
              <a:rPr lang="de-DE" sz="1151" b="1" dirty="0" err="1">
                <a:solidFill>
                  <a:srgbClr val="36544F"/>
                </a:solidFill>
              </a:rPr>
              <a:t>BeerListPage</a:t>
            </a:r>
            <a:r>
              <a:rPr lang="de-DE" sz="1151" b="1" dirty="0">
                <a:solidFill>
                  <a:srgbClr val="36544F"/>
                </a:solidFill>
              </a:rPr>
              <a:t> einbauen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was passiert?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"</a:t>
            </a:r>
            <a:r>
              <a:rPr lang="de-DE" sz="1000" b="1" dirty="0" err="1">
                <a:solidFill>
                  <a:srgbClr val="36544F"/>
                </a:solidFill>
              </a:rPr>
              <a:t>use</a:t>
            </a:r>
            <a:r>
              <a:rPr lang="de-DE" sz="1000" b="1" dirty="0">
                <a:solidFill>
                  <a:srgbClr val="36544F"/>
                </a:solidFill>
              </a:rPr>
              <a:t> </a:t>
            </a:r>
            <a:r>
              <a:rPr lang="de-DE" sz="1000" b="1" dirty="0" err="1">
                <a:solidFill>
                  <a:srgbClr val="36544F"/>
                </a:solidFill>
              </a:rPr>
              <a:t>client</a:t>
            </a:r>
            <a:r>
              <a:rPr lang="de-DE" sz="1000" b="1" dirty="0">
                <a:solidFill>
                  <a:srgbClr val="36544F"/>
                </a:solidFill>
              </a:rPr>
              <a:t>"-Direktive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Mutations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495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99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Neues "</a:t>
            </a:r>
            <a:r>
              <a:rPr lang="de-DE" dirty="0" err="1">
                <a:solidFill>
                  <a:srgbClr val="B04432"/>
                </a:solidFill>
              </a:rPr>
              <a:t>canary</a:t>
            </a:r>
            <a:r>
              <a:rPr lang="de-DE" dirty="0">
                <a:solidFill>
                  <a:srgbClr val="B04432"/>
                </a:solidFill>
              </a:rPr>
              <a:t>"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Remote Funktion, die aus einer 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29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2847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Einfache "</a:t>
            </a:r>
            <a:r>
              <a:rPr lang="de-DE" sz="1000" b="1" dirty="0" err="1">
                <a:solidFill>
                  <a:srgbClr val="36544F"/>
                </a:solidFill>
              </a:rPr>
              <a:t>helloWorld</a:t>
            </a:r>
            <a:r>
              <a:rPr lang="de-DE" sz="1000" b="1" dirty="0">
                <a:solidFill>
                  <a:srgbClr val="36544F"/>
                </a:solidFill>
              </a:rPr>
              <a:t>" </a:t>
            </a:r>
            <a:r>
              <a:rPr lang="de-DE" sz="1000" b="1" dirty="0" err="1">
                <a:solidFill>
                  <a:srgbClr val="36544F"/>
                </a:solidFill>
              </a:rPr>
              <a:t>async</a:t>
            </a:r>
            <a:r>
              <a:rPr lang="de-DE" sz="1000" b="1" dirty="0">
                <a:solidFill>
                  <a:srgbClr val="36544F"/>
                </a:solidFill>
              </a:rPr>
              <a:t> </a:t>
            </a:r>
            <a:r>
              <a:rPr lang="de-DE" sz="1000" b="1" dirty="0" err="1">
                <a:solidFill>
                  <a:srgbClr val="36544F"/>
                </a:solidFill>
              </a:rPr>
              <a:t>server</a:t>
            </a:r>
            <a:r>
              <a:rPr lang="de-DE" sz="1000" b="1" dirty="0">
                <a:solidFill>
                  <a:srgbClr val="36544F"/>
                </a:solidFill>
              </a:rPr>
              <a:t> </a:t>
            </a:r>
            <a:r>
              <a:rPr lang="de-DE" sz="1000" b="1" dirty="0" err="1">
                <a:solidFill>
                  <a:srgbClr val="36544F"/>
                </a:solidFill>
              </a:rPr>
              <a:t>action</a:t>
            </a:r>
            <a:r>
              <a:rPr lang="de-DE" sz="1000" b="1" dirty="0">
                <a:solidFill>
                  <a:srgbClr val="36544F"/>
                </a:solidFill>
              </a:rPr>
              <a:t> 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Per Button - z.B. im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– aufrufen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Netzwerkverkehr angucken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BeerDetailPage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- </a:t>
            </a:r>
            <a:r>
              <a:rPr lang="de-DE" sz="1000" b="1" dirty="0" err="1">
                <a:solidFill>
                  <a:srgbClr val="36544F"/>
                </a:solidFill>
              </a:rPr>
              <a:t>action</a:t>
            </a:r>
            <a:r>
              <a:rPr lang="de-DE" sz="1000" b="1" dirty="0">
                <a:solidFill>
                  <a:srgbClr val="36544F"/>
                </a:solidFill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b="1" dirty="0">
                <a:solidFill>
                  <a:srgbClr val="36544F"/>
                </a:solidFill>
              </a:rPr>
              <a:t>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Netzwerkverkehr: Antwort vom Server, keine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dirty="0" err="1">
                <a:solidFill>
                  <a:srgbClr val="000000"/>
                </a:solidFill>
              </a:rPr>
              <a:t>invalidateRoute</a:t>
            </a:r>
            <a:r>
              <a:rPr lang="de-DE" sz="1000" dirty="0">
                <a:solidFill>
                  <a:srgbClr val="000000"/>
                </a:solidFill>
              </a:rPr>
              <a:t> machen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0000"/>
                </a:solidFill>
              </a:rPr>
              <a:t>❓ Menge an Daten?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nicht?! </a:t>
            </a:r>
            <a:r>
              <a:rPr lang="de-DE" sz="44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😤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51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F4CC6F-D53F-632A-1FAC-5CC23FB6998C}"/>
              </a:ext>
            </a:extLst>
          </p:cNvPr>
          <p:cNvSpPr txBox="1"/>
          <p:nvPr/>
        </p:nvSpPr>
        <p:spPr>
          <a:xfrm>
            <a:off x="4278086" y="328103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9A0AD8-E478-19F6-54FD-E12A27395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15" y="1921008"/>
            <a:ext cx="8545349" cy="132165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1938709-9085-364D-D0F9-53CE4AF9A54A}"/>
              </a:ext>
            </a:extLst>
          </p:cNvPr>
          <p:cNvSpPr txBox="1"/>
          <p:nvPr/>
        </p:nvSpPr>
        <p:spPr>
          <a:xfrm>
            <a:off x="3697993" y="3608256"/>
            <a:ext cx="116018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600" b="0" dirty="0">
                <a:solidFill>
                  <a:srgbClr val="36544F"/>
                </a:solidFill>
              </a:rPr>
              <a:t>🤷</a:t>
            </a:r>
            <a:endParaRPr lang="de-DE" sz="6600" dirty="0"/>
          </a:p>
        </p:txBody>
      </p:sp>
    </p:spTree>
    <p:extLst>
      <p:ext uri="{BB962C8B-B14F-4D97-AF65-F5344CB8AC3E}">
        <p14:creationId xmlns:p14="http://schemas.microsoft.com/office/powerpoint/2010/main" val="27422759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unklar, tendenziell ☠️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dirty="0"/>
              <a:t>Remix bietet neuerdings auch SPA-Mode an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  <a:p>
            <a:pPr>
              <a:lnSpc>
                <a:spcPct val="11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55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"Moderne" </a:t>
            </a:r>
            <a:r>
              <a:rPr lang="de-DE" dirty="0" err="1"/>
              <a:t>React</a:t>
            </a:r>
            <a:r>
              <a:rPr lang="de-DE" dirty="0"/>
              <a:t>-Architekturen lösen Probleme</a:t>
            </a: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r>
              <a:rPr lang="de-DE" b="0" dirty="0">
                <a:solidFill>
                  <a:srgbClr val="36544F"/>
                </a:solidFill>
              </a:rPr>
              <a:t> vereinfachen 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</a:p>
          <a:p>
            <a:r>
              <a:rPr lang="de-DE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r>
              <a:rPr lang="de-DE" dirty="0" err="1">
                <a:solidFill>
                  <a:srgbClr val="36544F"/>
                </a:solidFill>
              </a:rPr>
              <a:t>use</a:t>
            </a:r>
            <a:r>
              <a:rPr lang="de-DE" dirty="0">
                <a:solidFill>
                  <a:srgbClr val="36544F"/>
                </a:solidFill>
              </a:rPr>
              <a:t>-Hook</a:t>
            </a:r>
            <a:r>
              <a:rPr lang="de-DE" b="0" dirty="0">
                <a:solidFill>
                  <a:srgbClr val="36544F"/>
                </a:solidFill>
              </a:rPr>
              <a:t> in Client-Komponenten statt </a:t>
            </a:r>
            <a:r>
              <a:rPr lang="de-DE" b="0" dirty="0" err="1">
                <a:solidFill>
                  <a:srgbClr val="36544F"/>
                </a:solidFill>
              </a:rPr>
              <a:t>async</a:t>
            </a:r>
            <a:r>
              <a:rPr lang="de-DE" b="0" dirty="0">
                <a:solidFill>
                  <a:srgbClr val="36544F"/>
                </a:solidFill>
              </a:rPr>
              <a:t>-Komponenten (Server)</a:t>
            </a: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0" y="1497791"/>
            <a:ext cx="74294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Fullstack</a:t>
            </a:r>
            <a:r>
              <a:rPr lang="de-DE" sz="6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</a:t>
            </a:r>
            <a:r>
              <a:rPr lang="de-DE" sz="60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Zukunft</a:t>
            </a:r>
            <a:r>
              <a:rPr lang="de-DE" sz="6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der </a:t>
            </a:r>
            <a:r>
              <a:rPr lang="de-DE" sz="6000" b="1" dirty="0">
                <a:solidFill>
                  <a:srgbClr val="3E729D"/>
                </a:solidFill>
                <a:latin typeface="Source Sans Pro" panose="020B0503030403020204" pitchFamily="34" charset="77"/>
              </a:rPr>
              <a:t>Frontend-Entwicklung</a:t>
            </a:r>
            <a:r>
              <a:rPr lang="de-DE" sz="60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?</a:t>
            </a:r>
            <a:endParaRPr lang="de-DE" sz="7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5A2437-DC2B-1505-9A1E-D881320C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Frontend-Architekturen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24E5332-D08B-C1E4-7F1D-1DA4A3BACB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Serverseitige App (Java, C#, ...)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74DDF3-4C87-01B6-A8A2-33498417A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38" y="1277383"/>
            <a:ext cx="3799045" cy="386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76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5A2437-DC2B-1505-9A1E-D881320C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Frontend-Architekturen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24E5332-D08B-C1E4-7F1D-1DA4A3BACB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...wie es weiter ging (Serverseite + </a:t>
            </a:r>
            <a:r>
              <a:rPr lang="de-DE" dirty="0" err="1"/>
              <a:t>jQuery</a:t>
            </a:r>
            <a:r>
              <a:rPr lang="de-DE" dirty="0"/>
              <a:t>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563666-0664-1F64-3725-E922CEA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40" y="1171854"/>
            <a:ext cx="3992520" cy="38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44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5A2437-DC2B-1505-9A1E-D881320C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Frontend-Architekturen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24E5332-D08B-C1E4-7F1D-1DA4A3BACB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...bis zur Single-Page-Anwendung...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E077B4-BE02-D6EB-9E4A-DA18E4585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439" y="1172696"/>
            <a:ext cx="3863615" cy="397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9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436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C5A2437-DC2B-1505-9A1E-D881320C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Frontend-Architekturen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24E5332-D08B-C1E4-7F1D-1DA4A3BACBF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...und nun?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563666-0664-1F64-3725-E922CEA1C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40" y="1171854"/>
            <a:ext cx="3992520" cy="388472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FD79A58-B8D6-7347-302B-F2B72F9ABE49}"/>
              </a:ext>
            </a:extLst>
          </p:cNvPr>
          <p:cNvSpPr txBox="1"/>
          <p:nvPr/>
        </p:nvSpPr>
        <p:spPr>
          <a:xfrm>
            <a:off x="5678548" y="1802846"/>
            <a:ext cx="2820644" cy="523220"/>
          </a:xfrm>
          <a:prstGeom prst="rect">
            <a:avLst/>
          </a:prstGeom>
          <a:solidFill>
            <a:srgbClr val="D4EBE9">
              <a:alpha val="71000"/>
            </a:srgbClr>
          </a:solidFill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JavaScript / </a:t>
            </a:r>
            <a:r>
              <a:rPr lang="de-DE" sz="2800" b="1" dirty="0" err="1">
                <a:solidFill>
                  <a:srgbClr val="FF0000"/>
                </a:solidFill>
              </a:rPr>
              <a:t>React</a:t>
            </a:r>
            <a:endParaRPr lang="de-DE" sz="2800" b="1" dirty="0">
              <a:solidFill>
                <a:srgbClr val="FF00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31E0F98-B19B-AFD2-AD6F-9E4F62F27E09}"/>
              </a:ext>
            </a:extLst>
          </p:cNvPr>
          <p:cNvSpPr txBox="1"/>
          <p:nvPr/>
        </p:nvSpPr>
        <p:spPr>
          <a:xfrm>
            <a:off x="5678548" y="3986752"/>
            <a:ext cx="2820644" cy="523220"/>
          </a:xfrm>
          <a:prstGeom prst="rect">
            <a:avLst/>
          </a:prstGeom>
          <a:solidFill>
            <a:srgbClr val="D4EBE9">
              <a:alpha val="71000"/>
            </a:srgbClr>
          </a:solidFill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sz="2800" b="1" dirty="0">
                <a:solidFill>
                  <a:srgbClr val="FF0000"/>
                </a:solidFill>
              </a:rPr>
              <a:t>JavaScript / </a:t>
            </a:r>
            <a:r>
              <a:rPr lang="de-DE" sz="2800" b="1" dirty="0" err="1">
                <a:solidFill>
                  <a:srgbClr val="FF0000"/>
                </a:solidFill>
              </a:rPr>
              <a:t>React</a:t>
            </a:r>
            <a:endParaRPr lang="de-DE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255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RSC durchsetzen,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Man kann mit </a:t>
            </a:r>
            <a:r>
              <a:rPr lang="de-DE" sz="1700" dirty="0" err="1"/>
              <a:t>Next.js</a:t>
            </a:r>
            <a:r>
              <a:rPr lang="de-DE" sz="1700" dirty="0"/>
              <a:t> "statische" SPAs bauen, aber das ist sicher ein Sonderfall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Betrieb eines JavaScript-Servers bringt neue Herausforderungen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Vergangenheit hat gezeigt, dass "transparente" Aufteilung von Server/Client-Teilen nicht trivial ist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165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RSC gehen wieder Richtung "multi-page-</a:t>
            </a:r>
            <a:r>
              <a:rPr lang="de-DE" sz="2000" b="0" dirty="0" err="1">
                <a:solidFill>
                  <a:srgbClr val="36544F"/>
                </a:solidFill>
              </a:rPr>
              <a:t>application</a:t>
            </a:r>
            <a:r>
              <a:rPr lang="de-DE" sz="2000" b="0" dirty="0">
                <a:solidFill>
                  <a:srgbClr val="36544F"/>
                </a:solidFill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Mischung von Server-Client-Code kann verwirrend sein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und welche Features der </a:t>
            </a:r>
            <a:r>
              <a:rPr lang="de-DE" sz="1700" dirty="0" err="1"/>
              <a:t>Fullstack</a:t>
            </a:r>
            <a:r>
              <a:rPr lang="de-DE" sz="1700" dirty="0"/>
              <a:t>-Frameworks verwendet werden können, hängt von der eigenen Umgebung ab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Ob man von RSC-Versprechen profitiert hängt auch von eigenem Setup, Infrastruktur ab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776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Was passiert mit bestehenden Anwendungen?</a:t>
            </a:r>
          </a:p>
          <a:p>
            <a:pPr lvl="1"/>
            <a:r>
              <a:rPr lang="de-DE" sz="1700" b="0" dirty="0">
                <a:solidFill>
                  <a:srgbClr val="36544F"/>
                </a:solidFill>
              </a:rPr>
              <a:t>Je nach eingesetztem </a:t>
            </a:r>
            <a:r>
              <a:rPr lang="de-DE" sz="1700" dirty="0"/>
              <a:t>und gewünschtem Tech-Stack sehr aufwendig (aka "</a:t>
            </a:r>
            <a:r>
              <a:rPr lang="de-DE" sz="1700" dirty="0" err="1"/>
              <a:t>rewrite</a:t>
            </a:r>
            <a:r>
              <a:rPr lang="de-DE" sz="1700" dirty="0"/>
              <a:t>")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642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Zukunft?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Noch viele Fragen offen </a:t>
            </a:r>
          </a:p>
          <a:p>
            <a:pPr lvl="1"/>
            <a:r>
              <a:rPr lang="de-DE" sz="1700" dirty="0"/>
              <a:t>(unter anderem der Akzeptanz)</a:t>
            </a:r>
          </a:p>
          <a:p>
            <a:pPr lvl="1"/>
            <a:endParaRPr lang="de-DE" sz="1700" dirty="0"/>
          </a:p>
          <a:p>
            <a:r>
              <a:rPr lang="de-DE" sz="2000" b="0" dirty="0">
                <a:solidFill>
                  <a:srgbClr val="36544F"/>
                </a:solidFill>
              </a:rPr>
              <a:t>In jedem Fall wird "klassisches"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auch weiterhin funktionieren</a:t>
            </a: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85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/oose24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nextjs-beeradvisor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2439</Words>
  <Application>Microsoft Macintosh PowerPoint</Application>
  <PresentationFormat>Bildschirmpräsentation (16:9)</PresentationFormat>
  <Paragraphs>515</Paragraphs>
  <Slides>97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07" baseType="lpstr">
      <vt:lpstr>Arial</vt:lpstr>
      <vt:lpstr>Calibri</vt:lpstr>
      <vt:lpstr>Calibri Light</vt:lpstr>
      <vt:lpstr>MonoLisa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Oose events | Hamburg, 19. März 2024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  <vt:lpstr>PowerPoint-Präsentation</vt:lpstr>
      <vt:lpstr>PowerPoint-Präsentation</vt:lpstr>
      <vt:lpstr>PowerPoint-Präsentation</vt:lpstr>
      <vt:lpstr>Beispiel: Ändern der Sortierung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PowerPoint-Präsentation</vt:lpstr>
      <vt:lpstr>Mutations</vt:lpstr>
      <vt:lpstr>Mutations</vt:lpstr>
      <vt:lpstr>Mutations</vt:lpstr>
      <vt:lpstr>Mutations</vt:lpstr>
      <vt:lpstr>Mutations</vt:lpstr>
      <vt:lpstr>suspense</vt:lpstr>
      <vt:lpstr>PowerPoint-Präsentation</vt:lpstr>
      <vt:lpstr>Server Components</vt:lpstr>
      <vt:lpstr>Server Components</vt:lpstr>
      <vt:lpstr>Server Components</vt:lpstr>
      <vt:lpstr>Server Components</vt:lpstr>
      <vt:lpstr>Server Components</vt:lpstr>
      <vt:lpstr>PowerPoint-Präsentation</vt:lpstr>
      <vt:lpstr>Frontend-Architekturen</vt:lpstr>
      <vt:lpstr>Frontend-Architekturen</vt:lpstr>
      <vt:lpstr>Frontend-Architekturen</vt:lpstr>
      <vt:lpstr>Frontend-Architekturen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1222</cp:revision>
  <cp:lastPrinted>2019-09-04T14:49:47Z</cp:lastPrinted>
  <dcterms:created xsi:type="dcterms:W3CDTF">2016-03-28T15:59:53Z</dcterms:created>
  <dcterms:modified xsi:type="dcterms:W3CDTF">2024-03-18T20:26:00Z</dcterms:modified>
</cp:coreProperties>
</file>